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5.jpeg" ContentType="image/jpeg"/>
  <Override PartName="/ppt/media/image4.png" ContentType="image/png"/>
  <Override PartName="/ppt/media/image17.png" ContentType="image/png"/>
  <Override PartName="/ppt/media/image13.png" ContentType="image/png"/>
  <Override PartName="/ppt/media/image11.jpeg" ContentType="image/jpeg"/>
  <Override PartName="/ppt/media/image9.png" ContentType="image/png"/>
  <Override PartName="/ppt/media/image8.jpeg" ContentType="image/jpeg"/>
  <Override PartName="/ppt/media/image1.png" ContentType="image/png"/>
  <Override PartName="/ppt/media/image18.png" ContentType="image/png"/>
  <Override PartName="/ppt/media/image7.jpeg" ContentType="image/jpeg"/>
  <Override PartName="/ppt/media/image14.png" ContentType="image/png"/>
  <Override PartName="/ppt/media/image10.png" ContentType="image/png"/>
  <Override PartName="/ppt/media/image5.jpeg" ContentType="image/jpeg"/>
  <Override PartName="/ppt/media/image6.png" ContentType="image/png"/>
  <Override PartName="/ppt/media/image2.png" ContentType="image/png"/>
  <Override PartName="/ppt/media/image3.png" ContentType="image/png"/>
  <Override PartName="/ppt/media/image16.png" ContentType="image/png"/>
  <Override PartName="/ppt/media/image12.png" ContentType="image/png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31.xml.rels" ContentType="application/vnd.openxmlformats-package.relationships+xml"/>
  <Override PartName="/ppt/slides/_rels/slide2.xml.rels" ContentType="application/vnd.openxmlformats-package.relationships+xml"/>
  <Override PartName="/ppt/slides/_rels/slide18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32.xml.rels" ContentType="application/vnd.openxmlformats-package.relationships+xml"/>
  <Override PartName="/ppt/slides/_rels/slide30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7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0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1600" y="13266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1600" y="30438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51600" y="13266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6381720" y="3043800"/>
            <a:ext cx="1965960" cy="1568160"/>
          </a:xfrm>
          <a:prstGeom prst="rect">
            <a:avLst/>
          </a:prstGeom>
        </p:spPr>
      </p:pic>
      <p:pic>
        <p:nvPicPr>
          <p:cNvPr descr="" id="38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3760" y="3043800"/>
            <a:ext cx="1965960" cy="1568160"/>
          </a:xfrm>
          <a:prstGeom prst="rect">
            <a:avLst/>
          </a:prstGeom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776520"/>
            <a:ext cx="9071640" cy="4388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640" cy="4388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1600" y="13266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1600" y="30438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600" y="1326600"/>
            <a:ext cx="442656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0920" cy="156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5164920"/>
            <a:ext cx="2348280" cy="3909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000" y="5164920"/>
            <a:ext cx="3195000" cy="39096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US"/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96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93D844D5-9F30-4174-9CA8-5D4AD8C3E681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://en.wikipedia.org/wiki/Conway&apos;s_Game_of_Life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3640" y="225720"/>
            <a:ext cx="9071640" cy="4388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 sz="5400">
                <a:solidFill>
                  <a:srgbClr val="e6e6e6"/>
                </a:solidFill>
                <a:latin typeface="Courier New"/>
              </a:rPr>
              <a:t>Intro to Programming</a:t>
            </a:r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2067120" y="2942280"/>
            <a:ext cx="5796720" cy="349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/>
              <a:t>Automattic Grand Meetup 2014 Code Academy</a:t>
            </a:r>
            <a:endParaRPr/>
          </a:p>
        </p:txBody>
      </p:sp>
      <p:pic>
        <p:nvPicPr>
          <p:cNvPr descr="" id="4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4480" y="4614480"/>
            <a:ext cx="4962240" cy="96228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3640" y="225720"/>
            <a:ext cx="9071640" cy="4388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But every program, like every problem, can be broken down into simpler, more manageable chunks, that when combined, produce complexity.</a:t>
            </a:r>
            <a:endParaRPr/>
          </a:p>
          <a:p>
            <a:pPr algn="ctr"/>
            <a:endParaRPr/>
          </a:p>
          <a:p>
            <a:pPr algn="ctr"/>
            <a:r>
              <a:rPr lang="en-US"/>
              <a:t>Complex programs are merely the combination of many simpler chunks of functionality.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Building Blocks</a:t>
            </a:r>
            <a:endParaRPr/>
          </a:p>
        </p:txBody>
      </p:sp>
      <p:sp>
        <p:nvSpPr>
          <p:cNvPr id="61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To a computer, everything is a binary yes or no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1's and 0's all the way down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Processors only do very simple calculations</a:t>
            </a:r>
            <a:endParaRPr/>
          </a:p>
        </p:txBody>
      </p:sp>
      <p:sp>
        <p:nvSpPr>
          <p:cNvPr id="62" name="TextShape 3"/>
          <p:cNvSpPr txBox="1"/>
          <p:nvPr/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Modern programming languages abstract this away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Layers upon layers of code to execute our code 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Basic Components</a:t>
            </a:r>
            <a:endParaRPr/>
          </a:p>
        </p:txBody>
      </p:sp>
      <p:sp>
        <p:nvSpPr>
          <p:cNvPr id="64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Variables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Functions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Flow Control (if / else, loops)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Comparisons (gt, lt, eq)</a:t>
            </a:r>
            <a:endParaRPr/>
          </a:p>
        </p:txBody>
      </p:sp>
      <p:pic>
        <p:nvPicPr>
          <p:cNvPr descr="" id="6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81960" y="1326600"/>
            <a:ext cx="3165840" cy="3288240"/>
          </a:xfrm>
          <a:prstGeom prst="rect">
            <a:avLst/>
          </a:prstGeom>
        </p:spPr>
      </p:pic>
    </p:spTree>
  </p:cSld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Variables</a:t>
            </a:r>
            <a:endParaRPr/>
          </a:p>
        </p:txBody>
      </p:sp>
      <p:sp>
        <p:nvSpPr>
          <p:cNvPr id="67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A program's 'memory'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Stores information for later use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Holds nearly anything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Changeable at any time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Like a Post Office Box – one of many, info is placed in and is retrieved, by address, later on</a:t>
            </a:r>
            <a:endParaRPr/>
          </a:p>
        </p:txBody>
      </p:sp>
      <p:sp>
        <p:nvSpPr>
          <p:cNvPr id="68" name="TextShape 3"/>
          <p:cNvSpPr txBox="1"/>
          <p:nvPr/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e6ff00"/>
                </a:solidFill>
              </a:rPr>
              <a:t>$is_jumping = true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e6ff00"/>
                </a:solidFill>
              </a:rPr>
              <a:t>$color = 'blue'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e6ff00"/>
                </a:solidFill>
              </a:rPr>
              <a:t>$price = 19.99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e6ff00"/>
                </a:solidFill>
              </a:rPr>
              <a:t>$sum = $a + $b + $c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e6ff00"/>
                </a:solidFill>
              </a:rPr>
              <a:t>$dog = new Dog()</a:t>
            </a:r>
            <a:endParaRPr/>
          </a:p>
        </p:txBody>
      </p:sp>
    </p:spTree>
  </p:cSld>
  <p:timing>
    <p:tnLst>
      <p:par>
        <p:cTn dur="indefinite" id="19" nodeType="tmRoot" restart="never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Variables</a:t>
            </a:r>
            <a:endParaRPr/>
          </a:p>
        </p:txBody>
      </p:sp>
      <p:sp>
        <p:nvSpPr>
          <p:cNvPr id="70" name="TextShape 2"/>
          <p:cNvSpPr txBox="1"/>
          <p:nvPr/>
        </p:nvSpPr>
        <p:spPr>
          <a:xfrm>
            <a:off x="466920" y="1082160"/>
            <a:ext cx="907164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Variables are assigned with </a:t>
            </a:r>
            <a:r>
              <a:rPr lang="en-US">
                <a:solidFill>
                  <a:srgbClr val="ffff00"/>
                </a:solidFill>
              </a:rPr>
              <a:t>=</a:t>
            </a:r>
            <a:r>
              <a:rPr lang="en-US"/>
              <a:t> (</a:t>
            </a:r>
            <a:r>
              <a:rPr b="1" lang="en-US"/>
              <a:t>single</a:t>
            </a:r>
            <a:r>
              <a:rPr lang="en-US"/>
              <a:t> equals sign), the 'assignment operator'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Many languages such as PHP signify variables with a </a:t>
            </a:r>
            <a:r>
              <a:rPr lang="en-US">
                <a:solidFill>
                  <a:srgbClr val="ffff00"/>
                </a:solidFill>
              </a:rPr>
              <a:t>$</a:t>
            </a:r>
            <a:r>
              <a:rPr lang="en-US"/>
              <a:t>, followed by the name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Variable names cannot start with a number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A good variable name is descriptive and indicates what it will hold.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ffff00"/>
                </a:solidFill>
              </a:rPr>
              <a:t>$x_objects</a:t>
            </a:r>
            <a:r>
              <a:rPr lang="en-US"/>
              <a:t> // Bad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ffff00"/>
                </a:solidFill>
              </a:rPr>
              <a:t>$posts</a:t>
            </a:r>
            <a:r>
              <a:rPr lang="en-US"/>
              <a:t> // Good!</a:t>
            </a:r>
            <a:endParaRPr/>
          </a:p>
        </p:txBody>
      </p:sp>
    </p:spTree>
  </p:cSld>
  <p:timing>
    <p:tnLst>
      <p:par>
        <p:cTn dur="indefinite" id="21" nodeType="tmRoot" restart="never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Functions</a:t>
            </a:r>
            <a:endParaRPr/>
          </a:p>
        </p:txBody>
      </p:sp>
      <p:sp>
        <p:nvSpPr>
          <p:cNvPr id="72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Re-usable chunks of logic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Represents a single, simple 'unit of work'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A mini blueprint, for a specific task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Can call other functions</a:t>
            </a:r>
            <a:endParaRPr/>
          </a:p>
        </p:txBody>
      </p:sp>
      <p:sp>
        <p:nvSpPr>
          <p:cNvPr id="73" name="TextShape 3"/>
          <p:cNvSpPr txBox="1"/>
          <p:nvPr/>
        </p:nvSpPr>
        <p:spPr>
          <a:xfrm>
            <a:off x="5029200" y="1283760"/>
            <a:ext cx="4426560" cy="38800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2400">
                <a:solidFill>
                  <a:srgbClr val="e6ff00"/>
                </a:solidFill>
              </a:rPr>
              <a:t>function jump(){</a:t>
            </a:r>
            <a:endParaRPr/>
          </a:p>
          <a:p>
            <a:r>
              <a:rPr lang="en-US" sz="2400">
                <a:solidFill>
                  <a:srgbClr val="e6ff00"/>
                </a:solidFill>
              </a:rPr>
              <a:t>   </a:t>
            </a:r>
            <a:r>
              <a:rPr lang="en-US" sz="2400">
                <a:solidFill>
                  <a:srgbClr val="e6ff00"/>
                </a:solidFill>
              </a:rPr>
              <a:t>if ( $is_jumping ) {</a:t>
            </a:r>
            <a:endParaRPr/>
          </a:p>
          <a:p>
            <a:r>
              <a:rPr lang="en-US" sz="2400">
                <a:solidFill>
                  <a:srgbClr val="e6ff00"/>
                </a:solidFill>
              </a:rPr>
              <a:t>        </a:t>
            </a:r>
            <a:r>
              <a:rPr lang="en-US" sz="2400">
                <a:solidFill>
                  <a:srgbClr val="e6ff00"/>
                </a:solidFill>
              </a:rPr>
              <a:t>return;</a:t>
            </a:r>
            <a:endParaRPr/>
          </a:p>
          <a:p>
            <a:r>
              <a:rPr lang="en-US" sz="2400">
                <a:solidFill>
                  <a:srgbClr val="e6ff00"/>
                </a:solidFill>
              </a:rPr>
              <a:t>    </a:t>
            </a:r>
            <a:r>
              <a:rPr lang="en-US" sz="2400">
                <a:solidFill>
                  <a:srgbClr val="e6ff00"/>
                </a:solidFill>
              </a:rPr>
              <a:t>}</a:t>
            </a:r>
            <a:endParaRPr/>
          </a:p>
          <a:p>
            <a:endParaRPr/>
          </a:p>
          <a:p>
            <a:r>
              <a:rPr lang="en-US" sz="2400">
                <a:solidFill>
                  <a:srgbClr val="e6ff00"/>
                </a:solidFill>
              </a:rPr>
              <a:t>    </a:t>
            </a:r>
            <a:r>
              <a:rPr lang="en-US" sz="2400">
                <a:solidFill>
                  <a:srgbClr val="e6ff00"/>
                </a:solidFill>
              </a:rPr>
              <a:t>$is_jumping = true;</a:t>
            </a:r>
            <a:endParaRPr/>
          </a:p>
          <a:p>
            <a:endParaRPr/>
          </a:p>
          <a:p>
            <a:r>
              <a:rPr lang="en-US" sz="2400">
                <a:solidFill>
                  <a:srgbClr val="e6ff00"/>
                </a:solidFill>
              </a:rPr>
              <a:t>    </a:t>
            </a:r>
            <a:r>
              <a:rPr lang="en-US" sz="2400">
                <a:solidFill>
                  <a:srgbClr val="e6ff00"/>
                </a:solidFill>
              </a:rPr>
              <a:t>bend_down();</a:t>
            </a:r>
            <a:endParaRPr/>
          </a:p>
          <a:p>
            <a:r>
              <a:rPr lang="en-US" sz="2400">
                <a:solidFill>
                  <a:srgbClr val="e6ff00"/>
                </a:solidFill>
              </a:rPr>
              <a:t>    </a:t>
            </a:r>
            <a:endParaRPr/>
          </a:p>
          <a:p>
            <a:r>
              <a:rPr lang="en-US" sz="2400">
                <a:solidFill>
                  <a:srgbClr val="e6ff00"/>
                </a:solidFill>
              </a:rPr>
              <a:t>    </a:t>
            </a:r>
            <a:r>
              <a:rPr lang="en-US" sz="2400">
                <a:solidFill>
                  <a:srgbClr val="e6ff00"/>
                </a:solidFill>
              </a:rPr>
              <a:t>apply_force();</a:t>
            </a:r>
            <a:endParaRPr/>
          </a:p>
          <a:p>
            <a:r>
              <a:rPr lang="en-US" sz="2400">
                <a:solidFill>
                  <a:srgbClr val="e6ff00"/>
                </a:solidFill>
              </a:rPr>
              <a:t>}</a:t>
            </a:r>
            <a:endParaRPr/>
          </a:p>
        </p:txBody>
      </p:sp>
    </p:spTree>
  </p:cSld>
  <p:timing>
    <p:tnLst>
      <p:par>
        <p:cTn dur="indefinite" id="23" nodeType="tmRoot" restart="never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Functions</a:t>
            </a:r>
            <a:endParaRPr/>
          </a:p>
        </p:txBody>
      </p:sp>
      <p:sp>
        <p:nvSpPr>
          <p:cNvPr id="75" name="TextShape 2"/>
          <p:cNvSpPr txBox="1"/>
          <p:nvPr/>
        </p:nvSpPr>
        <p:spPr>
          <a:xfrm>
            <a:off x="503640" y="1326600"/>
            <a:ext cx="907164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The keyword '</a:t>
            </a:r>
            <a:r>
              <a:rPr lang="en-US">
                <a:solidFill>
                  <a:srgbClr val="ffff00"/>
                </a:solidFill>
              </a:rPr>
              <a:t>function</a:t>
            </a:r>
            <a:r>
              <a:rPr lang="en-US"/>
              <a:t>', followed by a space, </a:t>
            </a:r>
            <a:r>
              <a:rPr lang="en-US"/>
              <a:t>then the function name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Parenthesis designate the arguments to the </a:t>
            </a:r>
            <a:r>
              <a:rPr lang="en-US"/>
              <a:t>function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Arguments are the optional 'input' – how high </a:t>
            </a:r>
            <a:r>
              <a:rPr lang="en-US"/>
              <a:t>to jump or how loud to bark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Can return a value back to the caller, or not</a:t>
            </a:r>
            <a:endParaRPr/>
          </a:p>
        </p:txBody>
      </p:sp>
    </p:spTree>
  </p:cSld>
  <p:timing>
    <p:tnLst>
      <p:par>
        <p:cTn dur="indefinite" id="25" nodeType="tmRoot" restart="never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7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43040" y="-7560"/>
            <a:ext cx="7559640" cy="566964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Conditionals</a:t>
            </a:r>
            <a:endParaRPr/>
          </a:p>
        </p:txBody>
      </p:sp>
      <p:sp>
        <p:nvSpPr>
          <p:cNvPr id="78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How our program makes decisions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Represents distinct paths of execution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Always a yes or no answer</a:t>
            </a:r>
            <a:endParaRPr/>
          </a:p>
        </p:txBody>
      </p:sp>
      <p:sp>
        <p:nvSpPr>
          <p:cNvPr id="79" name="TextShape 3"/>
          <p:cNvSpPr txBox="1"/>
          <p:nvPr/>
        </p:nvSpPr>
        <p:spPr>
          <a:xfrm>
            <a:off x="5486400" y="1463040"/>
            <a:ext cx="4206240" cy="2941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>
                <a:solidFill>
                  <a:srgbClr val="e6ff00"/>
                </a:solidFill>
              </a:rPr>
              <a:t>if ( $is_raining ) {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turn_on_headlights();</a:t>
            </a:r>
            <a:endParaRPr/>
          </a:p>
          <a:p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$max_speed = 55;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} else {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turn_off_headlights();</a:t>
            </a:r>
            <a:endParaRPr/>
          </a:p>
          <a:p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$max_speed = 75;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}</a:t>
            </a:r>
            <a:endParaRPr/>
          </a:p>
          <a:p>
            <a:endParaRPr/>
          </a:p>
          <a:p>
            <a:r>
              <a:rPr lang="en-US">
                <a:solidFill>
                  <a:srgbClr val="e6ff00"/>
                </a:solidFill>
              </a:rPr>
              <a:t>set_max_speed( $max_speed );</a:t>
            </a:r>
            <a:endParaRPr/>
          </a:p>
        </p:txBody>
      </p:sp>
    </p:spTree>
  </p:cSld>
  <p:timing>
    <p:tnLst>
      <p:par>
        <p:cTn dur="indefinite" id="27" nodeType="tmRoot" restart="never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Comparisons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Equality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Not equal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Greater than / less than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And / Or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Used with conditionals to give decision making power</a:t>
            </a:r>
            <a:endParaRPr/>
          </a:p>
        </p:txBody>
      </p:sp>
      <p:sp>
        <p:nvSpPr>
          <p:cNvPr id="82" name="TextShape 3"/>
          <p:cNvSpPr txBox="1"/>
          <p:nvPr/>
        </p:nvSpPr>
        <p:spPr>
          <a:xfrm>
            <a:off x="5120640" y="1172160"/>
            <a:ext cx="4480560" cy="2423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>
                <a:solidFill>
                  <a:srgbClr val="e6ff00"/>
                </a:solidFill>
              </a:rPr>
              <a:t>$a == $b</a:t>
            </a:r>
            <a:r>
              <a:rPr lang="en-US"/>
              <a:t> </a:t>
            </a:r>
            <a:r>
              <a:rPr lang="en-US">
                <a:solidFill>
                  <a:srgbClr val="808080"/>
                </a:solidFill>
              </a:rPr>
              <a:t>// Double equal sign!</a:t>
            </a:r>
            <a:endParaRPr/>
          </a:p>
          <a:p>
            <a:endParaRPr/>
          </a:p>
          <a:p>
            <a:r>
              <a:rPr lang="en-US">
                <a:solidFill>
                  <a:srgbClr val="e6ff00"/>
                </a:solidFill>
              </a:rPr>
              <a:t>$a != $b</a:t>
            </a:r>
            <a:endParaRPr/>
          </a:p>
          <a:p>
            <a:endParaRPr/>
          </a:p>
          <a:p>
            <a:r>
              <a:rPr lang="en-US">
                <a:solidFill>
                  <a:srgbClr val="e6ff00"/>
                </a:solidFill>
              </a:rPr>
              <a:t>$a &lt; $b</a:t>
            </a:r>
            <a:r>
              <a:rPr lang="en-US"/>
              <a:t> </a:t>
            </a:r>
            <a:r>
              <a:rPr lang="en-US">
                <a:solidFill>
                  <a:srgbClr val="808080"/>
                </a:solidFill>
              </a:rPr>
              <a:t>// Or $a &gt; $b</a:t>
            </a:r>
            <a:endParaRPr/>
          </a:p>
          <a:p>
            <a:endParaRPr/>
          </a:p>
          <a:p>
            <a:r>
              <a:rPr lang="en-US">
                <a:solidFill>
                  <a:srgbClr val="e6ff00"/>
                </a:solidFill>
              </a:rPr>
              <a:t>$a &gt;= $b</a:t>
            </a:r>
            <a:r>
              <a:rPr lang="en-US"/>
              <a:t> </a:t>
            </a:r>
            <a:r>
              <a:rPr lang="en-US">
                <a:solidFill>
                  <a:srgbClr val="808080"/>
                </a:solidFill>
              </a:rPr>
              <a:t>// Or $a &lt;= $b</a:t>
            </a:r>
            <a:endParaRPr/>
          </a:p>
          <a:p>
            <a:endParaRPr/>
          </a:p>
          <a:p>
            <a:r>
              <a:rPr lang="en-US">
                <a:solidFill>
                  <a:srgbClr val="e6ff00"/>
                </a:solidFill>
              </a:rPr>
              <a:t>( $a == $b ) &amp;&amp; ( $c &lt; $d )</a:t>
            </a:r>
            <a:r>
              <a:rPr lang="en-US"/>
              <a:t> </a:t>
            </a:r>
            <a:endParaRPr/>
          </a:p>
        </p:txBody>
      </p:sp>
    </p:spTree>
  </p:cSld>
  <p:timing>
    <p:tnLst>
      <p:par>
        <p:cTn dur="indefinite" id="29" nodeType="tmRoot" restart="never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Prerequisites</a:t>
            </a:r>
            <a:endParaRPr/>
          </a:p>
        </p:txBody>
      </p:sp>
      <p:sp>
        <p:nvSpPr>
          <p:cNvPr id="43" name="TextShape 2"/>
          <p:cNvSpPr txBox="1"/>
          <p:nvPr/>
        </p:nvSpPr>
        <p:spPr>
          <a:xfrm>
            <a:off x="503640" y="1326600"/>
            <a:ext cx="907164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A text editor, such as Atom.io or Sublime Text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A GitHub account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GitHub for Mac - https://mac.github.com/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The Virtual Machine - https://github.com/nickdaugherty/intro-to-programming-2014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Version Control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Version control is how we track changes in files and applications over time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Easily view exactly what was changed, and why</a:t>
            </a:r>
            <a:endParaRPr/>
          </a:p>
        </p:txBody>
      </p:sp>
      <p:sp>
        <p:nvSpPr>
          <p:cNvPr id="85" name="TextShape 3"/>
          <p:cNvSpPr txBox="1"/>
          <p:nvPr/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Instant backup!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Never overwrite your work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Identify when bugs were introduced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Tell others why you made a change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HTML Primer</a:t>
            </a:r>
            <a:endParaRPr/>
          </a:p>
        </p:txBody>
      </p:sp>
      <p:sp>
        <p:nvSpPr>
          <p:cNvPr id="87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Series of nested tags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Most tags have an open and a close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Name of tag determines what it does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Tags can have attributes that modify them</a:t>
            </a:r>
            <a:endParaRPr/>
          </a:p>
        </p:txBody>
      </p:sp>
      <p:sp>
        <p:nvSpPr>
          <p:cNvPr id="88" name="TextShape 3"/>
          <p:cNvSpPr txBox="1"/>
          <p:nvPr/>
        </p:nvSpPr>
        <p:spPr>
          <a:xfrm>
            <a:off x="5212080" y="1371600"/>
            <a:ext cx="4297680" cy="1645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>
                <a:solidFill>
                  <a:srgbClr val="e6ff00"/>
                </a:solidFill>
              </a:rPr>
              <a:t>&lt;div&gt;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&lt;em&gt;</a:t>
            </a:r>
            <a:r>
              <a:rPr lang="en-US">
                <a:solidFill>
                  <a:srgbClr val="00ff00"/>
                </a:solidFill>
              </a:rPr>
              <a:t>Italic</a:t>
            </a:r>
            <a:r>
              <a:rPr lang="en-US">
                <a:solidFill>
                  <a:srgbClr val="e6ff00"/>
                </a:solidFill>
              </a:rPr>
              <a:t>&lt;/em&gt;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&lt;strong&gt;</a:t>
            </a:r>
            <a:r>
              <a:rPr lang="en-US">
                <a:solidFill>
                  <a:srgbClr val="00ff00"/>
                </a:solidFill>
              </a:rPr>
              <a:t>Bold</a:t>
            </a:r>
            <a:r>
              <a:rPr lang="en-US">
                <a:solidFill>
                  <a:srgbClr val="e6ff00"/>
                </a:solidFill>
              </a:rPr>
              <a:t>&lt;/strong&gt;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&lt;br /&gt;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&lt;img src=”</a:t>
            </a:r>
            <a:r>
              <a:rPr lang="en-US">
                <a:solidFill>
                  <a:srgbClr val="00ff00"/>
                </a:solidFill>
              </a:rPr>
              <a:t>/image.jpg</a:t>
            </a:r>
            <a:r>
              <a:rPr lang="en-US">
                <a:solidFill>
                  <a:srgbClr val="e6ff00"/>
                </a:solidFill>
              </a:rPr>
              <a:t>” /&gt;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&lt;/div&gt;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PHP Primer</a:t>
            </a:r>
            <a:endParaRPr/>
          </a:p>
        </p:txBody>
      </p:sp>
      <p:sp>
        <p:nvSpPr>
          <p:cNvPr id="90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Always needs an opening </a:t>
            </a:r>
            <a:r>
              <a:rPr lang="en-US">
                <a:solidFill>
                  <a:srgbClr val="ffff00"/>
                </a:solidFill>
              </a:rPr>
              <a:t>&lt;?php</a:t>
            </a:r>
            <a:r>
              <a:rPr lang="en-US"/>
              <a:t> tag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Then a closing </a:t>
            </a:r>
            <a:r>
              <a:rPr lang="en-US">
                <a:solidFill>
                  <a:srgbClr val="ffff00"/>
                </a:solidFill>
              </a:rPr>
              <a:t>?&gt;</a:t>
            </a:r>
            <a:r>
              <a:rPr lang="en-US"/>
              <a:t> tag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Each line ends with a semi-colon </a:t>
            </a:r>
            <a:r>
              <a:rPr lang="en-US">
                <a:solidFill>
                  <a:srgbClr val="ffff00"/>
                </a:solidFill>
              </a:rPr>
              <a:t>;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e6e6e6"/>
                </a:solidFill>
              </a:rPr>
              <a:t>Whitespace is ignored</a:t>
            </a:r>
            <a:endParaRPr/>
          </a:p>
        </p:txBody>
      </p:sp>
      <p:sp>
        <p:nvSpPr>
          <p:cNvPr id="91" name="TextShape 3"/>
          <p:cNvSpPr txBox="1"/>
          <p:nvPr/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Runs on the server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'Language of the web'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What WP is written in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Ubiquitous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ffff00"/>
                </a:solidFill>
              </a:rPr>
              <a:t>&lt;?php echo 'hi'; ?&gt;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Exercises!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458280" y="1387440"/>
            <a:ext cx="9071640" cy="356616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See exercises 1-3 in the VM</a:t>
            </a:r>
            <a:endParaRPr/>
          </a:p>
        </p:txBody>
      </p:sp>
    </p:spTree>
  </p:cSld>
  <p:timing>
    <p:tnLst>
      <p:par>
        <p:cTn dur="indefinite" id="31" nodeType="tmRoot" restart="never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Arrays</a:t>
            </a:r>
            <a:endParaRPr/>
          </a:p>
        </p:txBody>
      </p:sp>
      <p:sp>
        <p:nvSpPr>
          <p:cNvPr id="95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Arrays represent a list of data as a single variable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Can be looped over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Can be searched</a:t>
            </a:r>
            <a:endParaRPr/>
          </a:p>
        </p:txBody>
      </p:sp>
      <p:sp>
        <p:nvSpPr>
          <p:cNvPr id="96" name="TextShape 3"/>
          <p:cNvSpPr txBox="1"/>
          <p:nvPr/>
        </p:nvSpPr>
        <p:spPr>
          <a:xfrm>
            <a:off x="4930200" y="1463040"/>
            <a:ext cx="4579560" cy="3719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>
                <a:solidFill>
                  <a:srgbClr val="e6ff00"/>
                </a:solidFill>
              </a:rPr>
              <a:t>$names = array(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'John',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'Sue',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'Jill',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'Bob'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);</a:t>
            </a:r>
            <a:endParaRPr/>
          </a:p>
          <a:p>
            <a:endParaRPr/>
          </a:p>
          <a:p>
            <a:r>
              <a:rPr lang="en-US">
                <a:solidFill>
                  <a:srgbClr val="e6ff00"/>
                </a:solidFill>
              </a:rPr>
              <a:t>$prime_numbers = array(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2,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3,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5,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7,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    </a:t>
            </a:r>
            <a:r>
              <a:rPr lang="en-US">
                <a:solidFill>
                  <a:srgbClr val="e6ff00"/>
                </a:solidFill>
              </a:rPr>
              <a:t>11</a:t>
            </a:r>
            <a:endParaRPr/>
          </a:p>
          <a:p>
            <a:r>
              <a:rPr lang="en-US">
                <a:solidFill>
                  <a:srgbClr val="e6ff00"/>
                </a:solidFill>
              </a:rPr>
              <a:t>);</a:t>
            </a:r>
            <a:endParaRPr/>
          </a:p>
        </p:txBody>
      </p:sp>
    </p:spTree>
  </p:cSld>
  <p:timing>
    <p:tnLst>
      <p:par>
        <p:cTn dur="indefinite" id="33" nodeType="tmRoot" restart="never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Loops</a:t>
            </a:r>
            <a:endParaRPr/>
          </a:p>
        </p:txBody>
      </p:sp>
      <p:sp>
        <p:nvSpPr>
          <p:cNvPr id="98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Iterate over an array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Execute a section of code x times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Loop while a condition is true</a:t>
            </a:r>
            <a:endParaRPr/>
          </a:p>
        </p:txBody>
      </p:sp>
      <p:sp>
        <p:nvSpPr>
          <p:cNvPr id="99" name="TextShape 3"/>
          <p:cNvSpPr txBox="1"/>
          <p:nvPr/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e6ff00"/>
                </a:solidFill>
              </a:rPr>
              <a:t>foreach</a:t>
            </a:r>
            <a:r>
              <a:rPr lang="en-US"/>
              <a:t> loops over an array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e6ff00"/>
                </a:solidFill>
              </a:rPr>
              <a:t>for</a:t>
            </a:r>
            <a:r>
              <a:rPr lang="en-US"/>
              <a:t> executes x number of times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e6ff00"/>
                </a:solidFill>
              </a:rPr>
              <a:t>while</a:t>
            </a:r>
            <a:r>
              <a:rPr lang="en-US"/>
              <a:t> runs while a condition is true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Loops</a:t>
            </a:r>
            <a:endParaRPr/>
          </a:p>
        </p:txBody>
      </p:sp>
      <p:pic>
        <p:nvPicPr>
          <p:cNvPr descr="" id="10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72800" y="1326600"/>
            <a:ext cx="3288240" cy="3288240"/>
          </a:xfrm>
          <a:prstGeom prst="rect">
            <a:avLst/>
          </a:prstGeom>
        </p:spPr>
      </p:pic>
      <p:pic>
        <p:nvPicPr>
          <p:cNvPr descr="" id="10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720760" y="1326600"/>
            <a:ext cx="3288240" cy="3288240"/>
          </a:xfrm>
          <a:prstGeom prst="rect">
            <a:avLst/>
          </a:prstGeom>
        </p:spPr>
      </p:pic>
    </p:spTree>
  </p:cSld>
  <p:timing>
    <p:tnLst>
      <p:par>
        <p:cTn dur="indefinite" id="35" nodeType="tmRoot" restart="never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Exercises!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503640" y="1326600"/>
            <a:ext cx="907164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See exercises 4-6 in the VM</a:t>
            </a:r>
            <a:endParaRPr/>
          </a:p>
        </p:txBody>
      </p:sp>
    </p:spTree>
  </p:cSld>
  <p:timing>
    <p:tnLst>
      <p:par>
        <p:cTn dur="indefinite" id="37" nodeType="tmRoot" restart="never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The Internet</a:t>
            </a:r>
            <a:endParaRPr/>
          </a:p>
        </p:txBody>
      </p:sp>
      <p:pic>
        <p:nvPicPr>
          <p:cNvPr descr="" id="10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640" y="1476360"/>
            <a:ext cx="4426560" cy="2988720"/>
          </a:xfrm>
          <a:prstGeom prst="rect">
            <a:avLst/>
          </a:prstGeom>
        </p:spPr>
      </p:pic>
      <p:sp>
        <p:nvSpPr>
          <p:cNvPr id="107" name="TextShape 2"/>
          <p:cNvSpPr txBox="1"/>
          <p:nvPr/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Based on client/server model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Client (browser) requests a page from the server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Server processes the request, returns HTML, browser decides how to present it to the user</a:t>
            </a:r>
            <a:endParaRPr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JavaScript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Programming language of the browser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Similar syntax to PHP (based on C)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Useful for handling user interactions, ajax requests, animations, etc</a:t>
            </a:r>
            <a:endParaRPr/>
          </a:p>
        </p:txBody>
      </p:sp>
      <p:sp>
        <p:nvSpPr>
          <p:cNvPr id="110" name="TextShape 3"/>
          <p:cNvSpPr txBox="1"/>
          <p:nvPr/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Sent in HTML, wrapped in </a:t>
            </a:r>
            <a:r>
              <a:rPr lang="en-US">
                <a:solidFill>
                  <a:srgbClr val="e6ff00"/>
                </a:solidFill>
              </a:rPr>
              <a:t>&lt;script&gt;</a:t>
            </a:r>
            <a:r>
              <a:rPr lang="en-US"/>
              <a:t> tags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Or, in a standalone file, included via </a:t>
            </a:r>
            <a:r>
              <a:rPr lang="en-US">
                <a:solidFill>
                  <a:srgbClr val="e6ff00"/>
                </a:solidFill>
              </a:rPr>
              <a:t>&lt;script src=”/path/to/file.js”&gt;</a:t>
            </a:r>
            <a:endParaRPr/>
          </a:p>
        </p:txBody>
      </p:sp>
    </p:spTree>
  </p:cSld>
  <p:timing>
    <p:tnLst>
      <p:par>
        <p:cTn dur="indefinite" id="39" nodeType="tmRoot" restart="never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 sz="2800"/>
              <a:t>Computers only do what you tell them.</a:t>
            </a:r>
            <a:endParaRPr/>
          </a:p>
        </p:txBody>
      </p:sp>
      <p:pic>
        <p:nvPicPr>
          <p:cNvPr descr="" id="4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816120" y="1326600"/>
            <a:ext cx="3801240" cy="3288240"/>
          </a:xfrm>
          <a:prstGeom prst="rect">
            <a:avLst/>
          </a:prstGeom>
        </p:spPr>
      </p:pic>
      <p:sp>
        <p:nvSpPr>
          <p:cNvPr id="46" name="TextShape 2"/>
          <p:cNvSpPr txBox="1"/>
          <p:nvPr/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Faithfully carry out your commands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No free-will, behave predictably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Won't make it up as they go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Don't stop to consider their place in the world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jQuery</a:t>
            </a:r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JavaScript library designed to make our lives easier and more fulfilling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Simplifies user interaction, ajax, animations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Don't leave home without it!</a:t>
            </a:r>
            <a:endParaRPr/>
          </a:p>
        </p:txBody>
      </p:sp>
      <p:pic>
        <p:nvPicPr>
          <p:cNvPr descr="" id="11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20760" y="1326600"/>
            <a:ext cx="3288240" cy="3288240"/>
          </a:xfrm>
          <a:prstGeom prst="rect">
            <a:avLst/>
          </a:prstGeom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User Interaction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e6ff00"/>
                </a:solidFill>
              </a:rPr>
              <a:t>Events</a:t>
            </a:r>
            <a:r>
              <a:rPr lang="en-US"/>
              <a:t> can happen in the lifetime of a page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JavaScript can respond to these events by executing code, known as </a:t>
            </a:r>
            <a:r>
              <a:rPr lang="en-US">
                <a:solidFill>
                  <a:srgbClr val="e6ff00"/>
                </a:solidFill>
              </a:rPr>
              <a:t>callbacks</a:t>
            </a:r>
            <a:r>
              <a:rPr lang="en-US"/>
              <a:t> </a:t>
            </a:r>
            <a:endParaRPr/>
          </a:p>
        </p:txBody>
      </p:sp>
      <p:sp>
        <p:nvSpPr>
          <p:cNvPr id="116" name="TextShape 3"/>
          <p:cNvSpPr txBox="1"/>
          <p:nvPr/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User clicks a button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User enters text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An image loads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Remote content is dynamically loaded</a:t>
            </a:r>
            <a:endParaRPr/>
          </a:p>
        </p:txBody>
      </p:sp>
    </p:spTree>
  </p:cSld>
  <p:timing>
    <p:tnLst>
      <p:par>
        <p:cTn dur="indefinite" id="41" nodeType="tmRoot" restart="never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User Interaction</a:t>
            </a:r>
            <a:endParaRPr/>
          </a:p>
        </p:txBody>
      </p:sp>
      <p:pic>
        <p:nvPicPr>
          <p:cNvPr descr="" id="11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46880" y="1326600"/>
            <a:ext cx="4384440" cy="3288240"/>
          </a:xfrm>
          <a:prstGeom prst="rect">
            <a:avLst/>
          </a:prstGeom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Exercises!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503640" y="1326600"/>
            <a:ext cx="907164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See exercise 7 in the VM</a:t>
            </a:r>
            <a:endParaRPr/>
          </a:p>
        </p:txBody>
      </p:sp>
    </p:spTree>
  </p:cSld>
  <p:timing>
    <p:tnLst>
      <p:par>
        <p:cTn dur="indefinite" id="43" nodeType="tmRoot" restart="never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Game of Life</a:t>
            </a:r>
            <a:endParaRPr/>
          </a:p>
        </p:txBody>
      </p:sp>
      <p:sp>
        <p:nvSpPr>
          <p:cNvPr id="122" name="TextShape 2"/>
          <p:cNvSpPr txBox="1"/>
          <p:nvPr/>
        </p:nvSpPr>
        <p:spPr>
          <a:xfrm>
            <a:off x="50364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>
                <a:hlinkClick r:id="rId1"/>
              </a:rPr>
              <a:t>http://en.wikipedia.org/wiki/Conway's_Game_of_Life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Grid of 1x1 cells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Each cell is alive or dead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Follows simple rules for each generation</a:t>
            </a:r>
            <a:endParaRPr/>
          </a:p>
        </p:txBody>
      </p:sp>
      <p:pic>
        <p:nvPicPr>
          <p:cNvPr descr="" id="123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1600" y="1377360"/>
            <a:ext cx="4426560" cy="3186360"/>
          </a:xfrm>
          <a:prstGeom prst="rect">
            <a:avLst/>
          </a:prstGeom>
        </p:spPr>
      </p:pic>
    </p:spTree>
  </p:cSld>
  <p:timing>
    <p:tnLst>
      <p:par>
        <p:cTn dur="indefinite" id="45" nodeType="tmRoot" restart="never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>
                <a:solidFill>
                  <a:srgbClr val="e6e6e6"/>
                </a:solidFill>
                <a:latin typeface="Courier New"/>
              </a:rPr>
              <a:t>A program is a blueprint.</a:t>
            </a:r>
            <a:endParaRPr/>
          </a:p>
        </p:txBody>
      </p:sp>
      <p:pic>
        <p:nvPicPr>
          <p:cNvPr descr="" id="48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8640" y="1326600"/>
            <a:ext cx="8961120" cy="3885480"/>
          </a:xfrm>
          <a:prstGeom prst="rect">
            <a:avLst/>
          </a:prstGeom>
        </p:spPr>
      </p:pic>
    </p:spTree>
  </p:cSld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It reads like a book, or music...</a:t>
            </a:r>
            <a:endParaRPr/>
          </a:p>
        </p:txBody>
      </p:sp>
      <p:pic>
        <p:nvPicPr>
          <p:cNvPr descr="" id="5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4480" y="1326600"/>
            <a:ext cx="2324880" cy="3288240"/>
          </a:xfrm>
          <a:prstGeom prst="rect">
            <a:avLst/>
          </a:prstGeom>
        </p:spPr>
      </p:pic>
      <p:sp>
        <p:nvSpPr>
          <p:cNvPr id="51" name="TextShape 2"/>
          <p:cNvSpPr txBox="1"/>
          <p:nvPr/>
        </p:nvSpPr>
        <p:spPr>
          <a:xfrm>
            <a:off x="5151600" y="1326600"/>
            <a:ext cx="4426560" cy="32882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Top to bottom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Left to right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Always in order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Follows the written instructions exactly</a:t>
            </a: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...with its own language.</a:t>
            </a:r>
            <a:endParaRPr/>
          </a:p>
        </p:txBody>
      </p:sp>
      <p:pic>
        <p:nvPicPr>
          <p:cNvPr descr="" id="5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01000" y="1326600"/>
            <a:ext cx="3076200" cy="3288240"/>
          </a:xfrm>
          <a:prstGeom prst="rect">
            <a:avLst/>
          </a:prstGeom>
        </p:spPr>
      </p:pic>
    </p:spTree>
  </p:cSld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59440" y="731520"/>
            <a:ext cx="8961120" cy="2419200"/>
          </a:xfrm>
          <a:prstGeom prst="rect">
            <a:avLst/>
          </a:prstGeom>
        </p:spPr>
        <p:txBody>
          <a:bodyPr bIns="45000" lIns="90000" rIns="90000" tIns="45000" wrap="none"/>
          <a:p>
            <a:pPr algn="ctr"/>
            <a:r>
              <a:rPr lang="en-US" sz="3600"/>
              <a:t>Programming concepts are universal and language agnostic.</a:t>
            </a:r>
            <a:endParaRPr/>
          </a:p>
          <a:p>
            <a:endParaRPr/>
          </a:p>
          <a:p>
            <a:pPr algn="ctr"/>
            <a:r>
              <a:rPr lang="en-US" sz="2400"/>
              <a:t>Once you begin to think like a programmer, moving between languages is learning the syntax; the same concepts always apply.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Programs can be simple...</a:t>
            </a:r>
            <a:endParaRPr/>
          </a:p>
        </p:txBody>
      </p:sp>
      <p:sp>
        <p:nvSpPr>
          <p:cNvPr id="56" name="TextShape 2"/>
          <p:cNvSpPr txBox="1"/>
          <p:nvPr/>
        </p:nvSpPr>
        <p:spPr>
          <a:xfrm>
            <a:off x="503640" y="1326600"/>
            <a:ext cx="9071640" cy="32882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>
                <a:solidFill>
                  <a:srgbClr val="e6ff00"/>
                </a:solidFill>
              </a:rPr>
              <a:t>echo 'hello world!';</a:t>
            </a: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3640" y="225720"/>
            <a:ext cx="9071640" cy="946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Or complex...</a:t>
            </a:r>
            <a:endParaRPr/>
          </a:p>
        </p:txBody>
      </p:sp>
      <p:pic>
        <p:nvPicPr>
          <p:cNvPr descr="" id="5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280" y="1429200"/>
            <a:ext cx="9071640" cy="3083040"/>
          </a:xfrm>
          <a:prstGeom prst="rect">
            <a:avLst/>
          </a:prstGeom>
        </p:spPr>
      </p:pic>
    </p:spTree>
  </p:cSld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